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EED1E8-0E70-441B-BF1C-229BFD589C86}" v="47" dt="2023-05-08T09:35:17.029"/>
    <p1510:client id="{95DB0542-0D2A-484F-9E70-502E6569AF7F}" v="380" dt="2023-05-08T16:03:42.0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5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6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6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78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9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2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6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30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17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4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05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83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ter.im/locationtech/geomesa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eomesa.org/outreach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C93D702E-F4E0-47FC-A74C-ECD9647A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420777" y="3347629"/>
            <a:ext cx="9144000" cy="1152663"/>
          </a:xfrm>
        </p:spPr>
        <p:txBody>
          <a:bodyPr>
            <a:normAutofit/>
          </a:bodyPr>
          <a:lstStyle/>
          <a:p>
            <a:pPr algn="ctr"/>
            <a:r>
              <a:rPr lang="ru-RU" sz="6600" dirty="0"/>
              <a:t>Краткий обзор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-1260864" y="6080409"/>
            <a:ext cx="9144000" cy="6467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ru-RU" dirty="0"/>
              <a:t>Подготовила Максимова Анна</a:t>
            </a:r>
          </a:p>
        </p:txBody>
      </p:sp>
      <p:pic>
        <p:nvPicPr>
          <p:cNvPr id="22" name="Picture 3" descr="Абстрактный красный геометрический рисунок">
            <a:extLst>
              <a:ext uri="{FF2B5EF4-FFF2-40B4-BE49-F238E27FC236}">
                <a16:creationId xmlns:a16="http://schemas.microsoft.com/office/drawing/2014/main" id="{302CB1A6-24D1-2521-E0A1-8170850EF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89" r="-7" b="22965"/>
          <a:stretch/>
        </p:blipFill>
        <p:spPr>
          <a:xfrm>
            <a:off x="-573952" y="10"/>
            <a:ext cx="10484412" cy="3811394"/>
          </a:xfrm>
          <a:custGeom>
            <a:avLst/>
            <a:gdLst/>
            <a:ahLst/>
            <a:cxnLst/>
            <a:rect l="l" t="t" r="r" b="b"/>
            <a:pathLst>
              <a:path w="10484412" h="3811404">
                <a:moveTo>
                  <a:pt x="0" y="3811403"/>
                </a:moveTo>
                <a:lnTo>
                  <a:pt x="10484412" y="3811403"/>
                </a:lnTo>
                <a:lnTo>
                  <a:pt x="10484412" y="3811404"/>
                </a:lnTo>
                <a:lnTo>
                  <a:pt x="0" y="3811404"/>
                </a:lnTo>
                <a:close/>
                <a:moveTo>
                  <a:pt x="181717" y="0"/>
                </a:moveTo>
                <a:lnTo>
                  <a:pt x="10224015" y="0"/>
                </a:lnTo>
                <a:cubicBezTo>
                  <a:pt x="10261561" y="45054"/>
                  <a:pt x="10301611" y="85103"/>
                  <a:pt x="10369193" y="110134"/>
                </a:cubicBezTo>
                <a:cubicBezTo>
                  <a:pt x="10321635" y="167704"/>
                  <a:pt x="10236530" y="182722"/>
                  <a:pt x="10173954" y="222771"/>
                </a:cubicBezTo>
                <a:cubicBezTo>
                  <a:pt x="10168948" y="255310"/>
                  <a:pt x="10269071" y="245298"/>
                  <a:pt x="10241537" y="317887"/>
                </a:cubicBezTo>
                <a:cubicBezTo>
                  <a:pt x="10206494" y="418008"/>
                  <a:pt x="10241537" y="528142"/>
                  <a:pt x="10071328" y="573196"/>
                </a:cubicBezTo>
                <a:cubicBezTo>
                  <a:pt x="10023770" y="668312"/>
                  <a:pt x="10008751" y="820997"/>
                  <a:pt x="10113880" y="913610"/>
                </a:cubicBezTo>
                <a:cubicBezTo>
                  <a:pt x="10271573" y="1048774"/>
                  <a:pt x="10244040" y="1138885"/>
                  <a:pt x="10036285" y="1216478"/>
                </a:cubicBezTo>
                <a:cubicBezTo>
                  <a:pt x="10011255" y="1226491"/>
                  <a:pt x="9978715" y="1231497"/>
                  <a:pt x="9966200" y="1256528"/>
                </a:cubicBezTo>
                <a:cubicBezTo>
                  <a:pt x="9986224" y="1289067"/>
                  <a:pt x="10031280" y="1281557"/>
                  <a:pt x="10063819" y="1289067"/>
                </a:cubicBezTo>
                <a:cubicBezTo>
                  <a:pt x="10211500" y="1324110"/>
                  <a:pt x="10214003" y="1324110"/>
                  <a:pt x="10176457" y="1441752"/>
                </a:cubicBezTo>
                <a:cubicBezTo>
                  <a:pt x="10163942" y="1476795"/>
                  <a:pt x="10188972" y="1491813"/>
                  <a:pt x="10211500" y="1511838"/>
                </a:cubicBezTo>
                <a:cubicBezTo>
                  <a:pt x="10296604" y="1591936"/>
                  <a:pt x="10296604" y="1594439"/>
                  <a:pt x="10206494" y="1664523"/>
                </a:cubicBezTo>
                <a:cubicBezTo>
                  <a:pt x="10181463" y="1684547"/>
                  <a:pt x="10163942" y="1704572"/>
                  <a:pt x="10151426" y="1732106"/>
                </a:cubicBezTo>
                <a:cubicBezTo>
                  <a:pt x="10128899" y="1782166"/>
                  <a:pt x="10128899" y="1822216"/>
                  <a:pt x="10208996" y="1847246"/>
                </a:cubicBezTo>
                <a:cubicBezTo>
                  <a:pt x="10266568" y="1864767"/>
                  <a:pt x="10296604" y="1884791"/>
                  <a:pt x="10299107" y="1939858"/>
                </a:cubicBezTo>
                <a:cubicBezTo>
                  <a:pt x="10299107" y="1987416"/>
                  <a:pt x="10306617" y="2017452"/>
                  <a:pt x="10244040" y="2037477"/>
                </a:cubicBezTo>
                <a:cubicBezTo>
                  <a:pt x="10193979" y="2054998"/>
                  <a:pt x="10178960" y="2090041"/>
                  <a:pt x="10183966" y="2130089"/>
                </a:cubicBezTo>
                <a:cubicBezTo>
                  <a:pt x="10193979" y="2230211"/>
                  <a:pt x="10126396" y="2287781"/>
                  <a:pt x="10013758" y="2335339"/>
                </a:cubicBezTo>
                <a:cubicBezTo>
                  <a:pt x="9908629" y="2377890"/>
                  <a:pt x="9813513" y="2437963"/>
                  <a:pt x="9715893" y="2493030"/>
                </a:cubicBezTo>
                <a:cubicBezTo>
                  <a:pt x="9605758" y="2553103"/>
                  <a:pt x="9480605" y="2590649"/>
                  <a:pt x="9347942" y="2623189"/>
                </a:cubicBezTo>
                <a:cubicBezTo>
                  <a:pt x="9370469" y="2665740"/>
                  <a:pt x="9453071" y="2640710"/>
                  <a:pt x="9460580" y="2700783"/>
                </a:cubicBezTo>
                <a:cubicBezTo>
                  <a:pt x="9255329" y="2753346"/>
                  <a:pt x="9060089" y="2833444"/>
                  <a:pt x="8827305" y="2855971"/>
                </a:cubicBezTo>
                <a:cubicBezTo>
                  <a:pt x="9015035" y="2843456"/>
                  <a:pt x="9182740" y="2908535"/>
                  <a:pt x="9360458" y="2926056"/>
                </a:cubicBezTo>
                <a:cubicBezTo>
                  <a:pt x="9377980" y="2961099"/>
                  <a:pt x="9337930" y="2951087"/>
                  <a:pt x="9322912" y="2958595"/>
                </a:cubicBezTo>
                <a:cubicBezTo>
                  <a:pt x="9307893" y="2963602"/>
                  <a:pt x="9287869" y="2966105"/>
                  <a:pt x="9285366" y="2991135"/>
                </a:cubicBezTo>
                <a:cubicBezTo>
                  <a:pt x="9370469" y="3023675"/>
                  <a:pt x="9478102" y="2998644"/>
                  <a:pt x="9565709" y="3033687"/>
                </a:cubicBezTo>
                <a:cubicBezTo>
                  <a:pt x="9543182" y="3083748"/>
                  <a:pt x="9468090" y="3056214"/>
                  <a:pt x="9435550" y="3096263"/>
                </a:cubicBezTo>
                <a:cubicBezTo>
                  <a:pt x="9518151" y="3101269"/>
                  <a:pt x="9593243" y="3103772"/>
                  <a:pt x="9668335" y="3113784"/>
                </a:cubicBezTo>
                <a:cubicBezTo>
                  <a:pt x="9725905" y="3121294"/>
                  <a:pt x="9740924" y="3163845"/>
                  <a:pt x="9700875" y="3193882"/>
                </a:cubicBezTo>
                <a:cubicBezTo>
                  <a:pt x="9665832" y="3221415"/>
                  <a:pt x="9613268" y="3223918"/>
                  <a:pt x="9565709" y="3236434"/>
                </a:cubicBezTo>
                <a:cubicBezTo>
                  <a:pt x="9232801" y="3319034"/>
                  <a:pt x="8882372" y="3351573"/>
                  <a:pt x="8529440" y="3364088"/>
                </a:cubicBezTo>
                <a:cubicBezTo>
                  <a:pt x="7961245" y="3386616"/>
                  <a:pt x="7393049" y="3394125"/>
                  <a:pt x="6827357" y="3419155"/>
                </a:cubicBezTo>
                <a:cubicBezTo>
                  <a:pt x="6481933" y="3434173"/>
                  <a:pt x="6136510" y="3456701"/>
                  <a:pt x="5788584" y="3456701"/>
                </a:cubicBezTo>
                <a:cubicBezTo>
                  <a:pt x="5415628" y="3456701"/>
                  <a:pt x="5042671" y="3464210"/>
                  <a:pt x="4669714" y="3411646"/>
                </a:cubicBezTo>
                <a:cubicBezTo>
                  <a:pt x="4479481" y="3384113"/>
                  <a:pt x="4279236" y="3396628"/>
                  <a:pt x="4086500" y="3376603"/>
                </a:cubicBezTo>
                <a:cubicBezTo>
                  <a:pt x="3793641" y="3346568"/>
                  <a:pt x="3500782" y="3306518"/>
                  <a:pt x="3210426" y="3256458"/>
                </a:cubicBezTo>
                <a:cubicBezTo>
                  <a:pt x="3117813" y="3241439"/>
                  <a:pt x="3007678" y="3231428"/>
                  <a:pt x="2937592" y="3166348"/>
                </a:cubicBezTo>
                <a:cubicBezTo>
                  <a:pt x="2824954" y="3211403"/>
                  <a:pt x="2757372" y="3131305"/>
                  <a:pt x="2669765" y="3106275"/>
                </a:cubicBezTo>
                <a:cubicBezTo>
                  <a:pt x="2634722" y="3096263"/>
                  <a:pt x="2592169" y="3081245"/>
                  <a:pt x="2597176" y="3048705"/>
                </a:cubicBezTo>
                <a:cubicBezTo>
                  <a:pt x="2604685" y="3006154"/>
                  <a:pt x="2654746" y="2978620"/>
                  <a:pt x="2702304" y="2986130"/>
                </a:cubicBezTo>
                <a:cubicBezTo>
                  <a:pt x="2849986" y="3011160"/>
                  <a:pt x="2985150" y="2948584"/>
                  <a:pt x="3137838" y="2956093"/>
                </a:cubicBezTo>
                <a:cubicBezTo>
                  <a:pt x="3005175" y="2933565"/>
                  <a:pt x="2872513" y="2908535"/>
                  <a:pt x="2739850" y="2886007"/>
                </a:cubicBezTo>
                <a:cubicBezTo>
                  <a:pt x="2940095" y="2863480"/>
                  <a:pt x="3132831" y="2896020"/>
                  <a:pt x="3328071" y="2913541"/>
                </a:cubicBezTo>
                <a:cubicBezTo>
                  <a:pt x="3390647" y="2921050"/>
                  <a:pt x="3485763" y="2968608"/>
                  <a:pt x="3503285" y="2898523"/>
                </a:cubicBezTo>
                <a:cubicBezTo>
                  <a:pt x="3513297" y="2850965"/>
                  <a:pt x="3410671" y="2850965"/>
                  <a:pt x="3350598" y="2838450"/>
                </a:cubicBezTo>
                <a:cubicBezTo>
                  <a:pt x="3090279" y="2785886"/>
                  <a:pt x="2824954" y="2758353"/>
                  <a:pt x="2562133" y="2725813"/>
                </a:cubicBezTo>
                <a:cubicBezTo>
                  <a:pt x="2537102" y="2723310"/>
                  <a:pt x="2504562" y="2725813"/>
                  <a:pt x="2487041" y="2715801"/>
                </a:cubicBezTo>
                <a:cubicBezTo>
                  <a:pt x="2354378" y="2633200"/>
                  <a:pt x="2184170" y="2608170"/>
                  <a:pt x="1998943" y="2548097"/>
                </a:cubicBezTo>
                <a:cubicBezTo>
                  <a:pt x="2116587" y="2515558"/>
                  <a:pt x="2196685" y="2575630"/>
                  <a:pt x="2294304" y="2560612"/>
                </a:cubicBezTo>
                <a:cubicBezTo>
                  <a:pt x="2196685" y="2498036"/>
                  <a:pt x="2079041" y="2488024"/>
                  <a:pt x="1978918" y="2455485"/>
                </a:cubicBezTo>
                <a:cubicBezTo>
                  <a:pt x="1906330" y="2430454"/>
                  <a:pt x="1635999" y="2357866"/>
                  <a:pt x="1595950" y="2335339"/>
                </a:cubicBezTo>
                <a:cubicBezTo>
                  <a:pt x="1473299" y="2267756"/>
                  <a:pt x="1315606" y="2237720"/>
                  <a:pt x="1215483" y="2145108"/>
                </a:cubicBezTo>
                <a:cubicBezTo>
                  <a:pt x="1145398" y="2080028"/>
                  <a:pt x="1025251" y="2095047"/>
                  <a:pt x="942649" y="2049992"/>
                </a:cubicBezTo>
                <a:cubicBezTo>
                  <a:pt x="912613" y="2004937"/>
                  <a:pt x="972686" y="1994925"/>
                  <a:pt x="992711" y="1969894"/>
                </a:cubicBezTo>
                <a:cubicBezTo>
                  <a:pt x="1020244" y="1939858"/>
                  <a:pt x="972686" y="1922337"/>
                  <a:pt x="960170" y="1884791"/>
                </a:cubicBezTo>
                <a:cubicBezTo>
                  <a:pt x="1117863" y="1922337"/>
                  <a:pt x="1268048" y="1944864"/>
                  <a:pt x="1448268" y="1957380"/>
                </a:cubicBezTo>
                <a:cubicBezTo>
                  <a:pt x="1390698" y="1897306"/>
                  <a:pt x="1318109" y="1927343"/>
                  <a:pt x="1270551" y="1904815"/>
                </a:cubicBezTo>
                <a:cubicBezTo>
                  <a:pt x="1238011" y="1889797"/>
                  <a:pt x="1190453" y="1884791"/>
                  <a:pt x="1200466" y="1849749"/>
                </a:cubicBezTo>
                <a:cubicBezTo>
                  <a:pt x="1207974" y="1822216"/>
                  <a:pt x="1248023" y="1824718"/>
                  <a:pt x="1278060" y="1827221"/>
                </a:cubicBezTo>
                <a:cubicBezTo>
                  <a:pt x="1393201" y="1834730"/>
                  <a:pt x="1503336" y="1834730"/>
                  <a:pt x="1615974" y="1764645"/>
                </a:cubicBezTo>
                <a:cubicBezTo>
                  <a:pt x="1338134" y="1669530"/>
                  <a:pt x="1015238" y="1717087"/>
                  <a:pt x="767434" y="1576917"/>
                </a:cubicBezTo>
                <a:cubicBezTo>
                  <a:pt x="802477" y="1531862"/>
                  <a:pt x="852539" y="1554390"/>
                  <a:pt x="890085" y="1559396"/>
                </a:cubicBezTo>
                <a:cubicBezTo>
                  <a:pt x="1132882" y="1591936"/>
                  <a:pt x="2003949" y="1514341"/>
                  <a:pt x="2129102" y="1556893"/>
                </a:cubicBezTo>
                <a:cubicBezTo>
                  <a:pt x="2204195" y="1584426"/>
                  <a:pt x="2286796" y="1594439"/>
                  <a:pt x="2369396" y="1576917"/>
                </a:cubicBezTo>
                <a:cubicBezTo>
                  <a:pt x="2469519" y="1554390"/>
                  <a:pt x="1881298" y="1519347"/>
                  <a:pt x="1746133" y="1421728"/>
                </a:cubicBezTo>
                <a:cubicBezTo>
                  <a:pt x="1678551" y="1374170"/>
                  <a:pt x="1082821" y="1146394"/>
                  <a:pt x="819999" y="1083817"/>
                </a:cubicBezTo>
                <a:cubicBezTo>
                  <a:pt x="857545" y="1041266"/>
                  <a:pt x="952662" y="1066296"/>
                  <a:pt x="940146" y="993707"/>
                </a:cubicBezTo>
                <a:cubicBezTo>
                  <a:pt x="794969" y="956162"/>
                  <a:pt x="627263" y="961168"/>
                  <a:pt x="459558" y="903598"/>
                </a:cubicBezTo>
                <a:cubicBezTo>
                  <a:pt x="537153" y="858543"/>
                  <a:pt x="622257" y="883573"/>
                  <a:pt x="699852" y="868556"/>
                </a:cubicBezTo>
                <a:cubicBezTo>
                  <a:pt x="657300" y="813489"/>
                  <a:pt x="582208" y="823500"/>
                  <a:pt x="522134" y="813489"/>
                </a:cubicBezTo>
                <a:cubicBezTo>
                  <a:pt x="464564" y="803476"/>
                  <a:pt x="349423" y="708360"/>
                  <a:pt x="374453" y="713367"/>
                </a:cubicBezTo>
                <a:cubicBezTo>
                  <a:pt x="607238" y="750912"/>
                  <a:pt x="842526" y="735895"/>
                  <a:pt x="1075312" y="773440"/>
                </a:cubicBezTo>
                <a:cubicBezTo>
                  <a:pt x="1152907" y="785955"/>
                  <a:pt x="1238011" y="810986"/>
                  <a:pt x="1275557" y="728385"/>
                </a:cubicBezTo>
                <a:cubicBezTo>
                  <a:pt x="1285569" y="703355"/>
                  <a:pt x="1278060" y="695846"/>
                  <a:pt x="1385692" y="725882"/>
                </a:cubicBezTo>
                <a:cubicBezTo>
                  <a:pt x="1425741" y="738397"/>
                  <a:pt x="1483311" y="750912"/>
                  <a:pt x="1525863" y="718373"/>
                </a:cubicBezTo>
                <a:cubicBezTo>
                  <a:pt x="1498330" y="678325"/>
                  <a:pt x="1445765" y="690839"/>
                  <a:pt x="1408219" y="680828"/>
                </a:cubicBezTo>
                <a:cubicBezTo>
                  <a:pt x="1305594" y="653294"/>
                  <a:pt x="922624" y="548166"/>
                  <a:pt x="825005" y="518129"/>
                </a:cubicBezTo>
                <a:cubicBezTo>
                  <a:pt x="619754" y="453051"/>
                  <a:pt x="492098" y="475578"/>
                  <a:pt x="286846" y="405492"/>
                </a:cubicBezTo>
                <a:cubicBezTo>
                  <a:pt x="356932" y="407995"/>
                  <a:pt x="336907" y="380462"/>
                  <a:pt x="406993" y="380462"/>
                </a:cubicBezTo>
                <a:cubicBezTo>
                  <a:pt x="437030" y="380462"/>
                  <a:pt x="472073" y="372954"/>
                  <a:pt x="472073" y="342917"/>
                </a:cubicBezTo>
                <a:cubicBezTo>
                  <a:pt x="472073" y="315384"/>
                  <a:pt x="104123" y="170207"/>
                  <a:pt x="156686" y="155188"/>
                </a:cubicBezTo>
                <a:cubicBezTo>
                  <a:pt x="301865" y="115140"/>
                  <a:pt x="667312" y="227777"/>
                  <a:pt x="579705" y="175213"/>
                </a:cubicBezTo>
                <a:cubicBezTo>
                  <a:pt x="447042" y="92613"/>
                  <a:pt x="427018" y="77594"/>
                  <a:pt x="326895" y="67583"/>
                </a:cubicBezTo>
                <a:cubicBezTo>
                  <a:pt x="296858" y="62576"/>
                  <a:pt x="244294" y="35043"/>
                  <a:pt x="181717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D13A75-8BAA-E9F5-035A-DB12D8E466CB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6" name="Рисунок 6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3E2DFCB9-9249-9242-89B9-DFD1E3D93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443" y="467459"/>
            <a:ext cx="6690250" cy="287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DF239-FA1E-EB0E-B372-B04997832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0000"/>
                </a:solidFill>
              </a:rPr>
              <a:t>Database </a:t>
            </a:r>
            <a:r>
              <a:rPr lang="ru-RU" dirty="0" err="1">
                <a:solidFill>
                  <a:srgbClr val="000000"/>
                </a:solidFill>
              </a:rPr>
              <a:t>engine</a:t>
            </a:r>
            <a:endParaRPr lang="ru-RU" dirty="0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224B79-ED90-32E9-FEAA-0BE498600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Для более подробной информации нужно смотреть на характеристики той, базы данных, которая используется для постоянного хранения данных. Например,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Geomesa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Redis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имеет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multi-model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database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engine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449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035791-2001-7284-1AA5-FF7515C9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0000"/>
                </a:solidFill>
              </a:rPr>
              <a:t>Хранилища данных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9CF7E9-A1B3-8E95-3345-C1A1B809F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Хранилища данных, которые GeoMesa использует для долгосрочного хранения, представляют собой базы данных "ключ-значение", тип базы данных NoSQL, в которой каждая запись хранится и извлекается с использованием уникального идентификатора для этой записи, известного как ключ. Accumulo и HBase сортируют эти ключи и могут хранить их на любом количестве узлов (серверов)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944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41CBCE-F5DD-A792-A44A-677AD0082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0BC81A2-2452-D475-871A-747676D03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9934" y="-159515"/>
            <a:ext cx="9254663" cy="54107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62F23A-AD75-A343-48C1-4AEBD2060F1D}"/>
              </a:ext>
            </a:extLst>
          </p:cNvPr>
          <p:cNvSpPr txBox="1"/>
          <p:nvPr/>
        </p:nvSpPr>
        <p:spPr>
          <a:xfrm>
            <a:off x="997726" y="5087308"/>
            <a:ext cx="1078860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Эта красная линия известна как кривая заполнения пространства, или, если быть более точным, Z-кривая. Эта строка посещает каждую ячейку ровно один раз, устанавливая уникальный порядок ячеек. Каждой точке на этой кривой может быть присвоено последовательное значение, что позволяет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GeoMesa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представлять то, что могло бы быть парой широта-долгота, в виде одного целого числа.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2371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332D4-5D15-FC76-B155-812941165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8A5713-4A85-55C3-1582-C67B98EBF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308" y="1606011"/>
            <a:ext cx="10515600" cy="41605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Основной принцип индекса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GeoMesa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заключается в представлении трех измерений долготы, широты и времени с помощью трехмерной кривой заполнения пространства, используя значения точек вдоль этой кривой в качестве ключа. Ниже приведено более подробное представление индексного ключа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GeoMesa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956FBDA9-E072-C98E-88C4-14E140172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55" y="4912811"/>
            <a:ext cx="10555062" cy="124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49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BF9135-2A62-1748-1D8D-202D037F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0000"/>
                </a:solidFill>
              </a:rPr>
              <a:t>Транзакции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15EFD1-8AC6-B1CD-DCD8-29348AF83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704" y="1858184"/>
            <a:ext cx="10515600" cy="41605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GeoMesa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не поддерживает транзакции, поэтому по умолчанию используется транзакция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GeoTools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(Основной абстракцией в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GeoMesa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является хранилище данных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GeoTools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. Это интеграция с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GeoMesa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с помощью кода). Используется функция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Transaction.AUTO_COMMIT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. Как правило, после успешного закрытия записи данные сохраняются в базовом хранилище. До тех пор данные могут кэшироваться и буферизоваться локально и могут быть недоступны для запроса.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810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E2878-C3A5-B932-440B-4EED0A3C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F2328"/>
                </a:solidFill>
              </a:rPr>
              <a:t>Язык программирования</a:t>
            </a:r>
            <a:endParaRPr lang="ru-RU" dirty="0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9F1CDDA-162D-77B9-60E4-6BD5CBE34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1694" y="1868831"/>
            <a:ext cx="7397043" cy="4160837"/>
          </a:xfrm>
        </p:spPr>
      </p:pic>
    </p:spTree>
    <p:extLst>
      <p:ext uri="{BB962C8B-B14F-4D97-AF65-F5344CB8AC3E}">
        <p14:creationId xmlns:p14="http://schemas.microsoft.com/office/powerpoint/2010/main" val="3327401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158F91-ABEC-6398-F2DA-DAFDA1BC9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F2328"/>
                </a:solidFill>
              </a:rPr>
              <a:t>Типы индекса и пример создания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2AAAC0-FBEE-E8E7-39D0-100B73948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z2 </a:t>
            </a:r>
            <a:r>
              <a:rPr lang="ru-RU">
                <a:solidFill>
                  <a:srgbClr val="000000"/>
                </a:solidFill>
                <a:ea typeface="+mn-lt"/>
                <a:cs typeface="+mn-lt"/>
              </a:rPr>
              <a:t>- индекс Z2 использует двумерную кривую Z-порядка для индексации широты и долготы для точечных данных.</a:t>
            </a:r>
          </a:p>
          <a:p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z3 - индекс Z3 использует трехмерную кривую Z-порядка для индексации широты, долготы и времени для точечных данных.</a:t>
            </a:r>
          </a:p>
          <a:p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xz2 - индекс XZ2 использует двумерную реализацию XZ-порядка 1 для индексации широты и долготы для </a:t>
            </a:r>
            <a:r>
              <a:rPr lang="ru-RU">
                <a:solidFill>
                  <a:srgbClr val="000000"/>
                </a:solidFill>
                <a:ea typeface="+mn-lt"/>
                <a:cs typeface="+mn-lt"/>
              </a:rPr>
              <a:t>неточечных данных.</a:t>
            </a:r>
          </a:p>
          <a:p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xz3 </a:t>
            </a:r>
            <a:r>
              <a:rPr lang="ru-RU">
                <a:solidFill>
                  <a:srgbClr val="000000"/>
                </a:solidFill>
                <a:ea typeface="+mn-lt"/>
                <a:cs typeface="+mn-lt"/>
              </a:rPr>
              <a:t>- индекс XZ3 использует трехмерную реализацию XZ-порядка 1 для индексации широты, долготы и времени для неточечных данных.</a:t>
            </a:r>
          </a:p>
          <a:p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id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 - индекс ID использует идентификатор объекта в качестве первичного ключа.</a:t>
            </a:r>
          </a:p>
          <a:p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attr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 - индекс атрибута использует значения атрибута в качестве основного ключа индекса.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70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AA2BB7-20CF-ED1A-C922-46FF7A448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solidFill>
                  <a:srgbClr val="1F2328"/>
                </a:solidFill>
              </a:rPr>
              <a:t>Шардирование</a:t>
            </a:r>
            <a:endParaRPr lang="ru-RU" dirty="0" err="1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68B3B1-E4FD-CF78-9AE2-D964E355F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GeoMesa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позволяет настраивать количество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шардов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(или разбиений), на которые делятся индексы Z2/Z3/XZ2/XZ3. Этот параметр может быть изменен индивидуально для каждого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SimpleFeatureType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. Если ничего не указано,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GeoMesa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по умолчанию будет иметь значение 4 фрагмента. Количество сегментов должно быть от 1 до 127.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183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1AC46A-93E0-194F-E17C-9F8270B9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F2328"/>
                </a:solidFill>
              </a:rPr>
              <a:t>Индексация по времени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3F3339-D794-43C0-7C4F-384BB1AAF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GeoMesa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использует индекс z-кривой для запросов, основанных на времени. По умолчанию время разбивается на недельные блоки и индексируется по неделям. Если ваши запросы обычно намного больше или меньше одной недели, вы можете захотеть разделить их с другим интервалом.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GeoMesa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предоставляет четыре интервала - день, неделю, месяц или год. 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499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69CEC2-590E-EC18-8763-7D710A2A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F2328"/>
                </a:solidFill>
              </a:rPr>
              <a:t>Безопасность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FA8DA4-1663-F6C7-B678-E6C23FC7F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GeoMesa</a:t>
            </a:r>
            <a:r>
              <a:rPr lang="ru-RU">
                <a:solidFill>
                  <a:srgbClr val="000000"/>
                </a:solidFill>
                <a:ea typeface="+mn-lt"/>
                <a:cs typeface="+mn-lt"/>
              </a:rPr>
              <a:t> поддерживает безопасность данных за счет использования меток видимости для обеспечения доступа к конфиденциальным данным. Чтобы предотвратить утечку данных, схему можно настроить таким образом, чтобы она отклоняла любые записи, которые не содержат допустимых отображений. Чтобы включить этот параметр, используйте ключ пользовательских данных </a:t>
            </a:r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geomesa.vis.required</a:t>
            </a:r>
            <a:r>
              <a:rPr lang="ru-RU">
                <a:solidFill>
                  <a:srgbClr val="000000"/>
                </a:solidFill>
                <a:ea typeface="+mn-lt"/>
                <a:cs typeface="+mn-lt"/>
              </a:rPr>
              <a:t>.</a:t>
            </a:r>
          </a:p>
          <a:p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Метки видимости - это простые логические выражения, основанные на наборе произвольных тегов. Например, вы можете определить два тега: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admin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и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user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. Выражением может быть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admin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user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admin&amp;user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или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admin|user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, в зависимости от того, как вы хотите предоставить доступ к своим данным. Для более сложных выражений порядок выполнения операций можно использовать в круглых скобках.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165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4B976A-86A5-1A1B-1339-60BE5B065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это?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A849B6-22FA-0068-9BDA-A886C0F6F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GeoMesa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- это лицензированный Apache набор инструментов с открытым исходным кодом, который обеспечивает крупномасштабную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геопространственную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аналитику в распределенных вычислительных системах, позволяя вам управлять и анализировать огромные пространственно-временные наборы данных, которыми сегодня стремятся воспользоваться приложения Интернета, социальных сетей, отслеживания и мобильных телефонов.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794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E3AF5-6FB2-4EA2-0302-C7F64E79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F2328"/>
                </a:solidFill>
              </a:rPr>
              <a:t>Планирование запросов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CA9C85-71AA-83A6-98B0-4B6C43E31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961"/>
            <a:ext cx="10515600" cy="41605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>
                <a:solidFill>
                  <a:srgbClr val="000000"/>
                </a:solidFill>
                <a:ea typeface="+mn-lt"/>
                <a:cs typeface="+mn-lt"/>
              </a:rPr>
              <a:t>Планирование запросов - это процесс преобразования запроса GeoTools в сканирование и фильтры для конкретного серверного модуля. Планирование запросов в GeoMesa состоит из нескольких этапов:</a:t>
            </a:r>
            <a:endParaRPr lang="ru-RU">
              <a:solidFill>
                <a:srgbClr val="000000"/>
              </a:solidFill>
            </a:endParaRPr>
          </a:p>
          <a:p>
            <a:r>
              <a:rPr lang="ru-RU" sz="2000">
                <a:solidFill>
                  <a:srgbClr val="000000"/>
                </a:solidFill>
                <a:ea typeface="+mn-lt"/>
                <a:cs typeface="+mn-lt"/>
              </a:rPr>
              <a:t>Фильтр CQL (если таковой имеется): переписывание и оптимизирование для быстрой оценки</a:t>
            </a:r>
            <a:endParaRPr lang="ru-RU" sz="2000"/>
          </a:p>
          <a:p>
            <a:r>
              <a:rPr lang="ru-RU" sz="2000">
                <a:solidFill>
                  <a:srgbClr val="000000"/>
                </a:solidFill>
                <a:ea typeface="+mn-lt"/>
                <a:cs typeface="+mn-lt"/>
              </a:rPr>
              <a:t>Фильтр CQL: разделение на части на основе доступных индексов</a:t>
            </a:r>
            <a:endParaRPr lang="ru-RU" sz="2000"/>
          </a:p>
          <a:p>
            <a:r>
              <a:rPr lang="ru-RU" sz="2000">
                <a:solidFill>
                  <a:srgbClr val="000000"/>
                </a:solidFill>
                <a:ea typeface="+mn-lt"/>
                <a:cs typeface="+mn-lt"/>
              </a:rPr>
              <a:t>Для выполнения запроса выбирается один из доступных индексов</a:t>
            </a:r>
            <a:endParaRPr lang="ru-RU" sz="2000"/>
          </a:p>
          <a:p>
            <a:r>
              <a:rPr lang="ru-RU" sz="2000">
                <a:solidFill>
                  <a:srgbClr val="000000"/>
                </a:solidFill>
                <a:ea typeface="+mn-lt"/>
                <a:cs typeface="+mn-lt"/>
              </a:rPr>
              <a:t>Логический план запроса создается с помощью основного кода индексации GeoMesa</a:t>
            </a:r>
            <a:endParaRPr lang="ru-RU" sz="2000"/>
          </a:p>
          <a:p>
            <a:r>
              <a:rPr lang="ru-RU" sz="2000">
                <a:solidFill>
                  <a:srgbClr val="000000"/>
                </a:solidFill>
                <a:ea typeface="+mn-lt"/>
                <a:cs typeface="+mn-lt"/>
              </a:rPr>
              <a:t>Физический план запроса создается для конкретной серверной базы данных</a:t>
            </a:r>
            <a:endParaRPr lang="ru-RU" sz="200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3205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07F0C0-3C54-E525-9952-B998D017A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FE341E-B9B7-B37B-362B-50F668BEB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BBOX(geom,0,0,10,10) AND </a:t>
            </a:r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dtg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DURING 2017-01-01T00:00:00.000Z/2017-01-02T00:00:00.000Z AND </a:t>
            </a:r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name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= </a:t>
            </a:r>
            <a:r>
              <a:rPr lang="ru-RU">
                <a:solidFill>
                  <a:srgbClr val="000000"/>
                </a:solidFill>
                <a:ea typeface="+mn-lt"/>
                <a:cs typeface="+mn-lt"/>
              </a:rPr>
              <a:t>'Алиса'</a:t>
            </a:r>
          </a:p>
          <a:p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Этот фильтр может быть разложен несколькими способами - для пространственного индекса Z2 первичным фильтром является BBOX, для пространственно-временного индекса Z3 первичным фильтром является BBOX плюс TIME, а для индекса атрибута (при условии, что ‘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name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’ проиндексировано) первичным фильтром является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name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= '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alice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'.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00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E944E3-F524-8B83-3B3F-C8317230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CA5275-D652-8582-AF38-073CDAC8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 У </a:t>
            </a:r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GeoMesa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есть два метода определения наилучшего индекса - </a:t>
            </a:r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cost-based</a:t>
            </a:r>
            <a:r>
              <a:rPr lang="ru-RU">
                <a:solidFill>
                  <a:srgbClr val="000000"/>
                </a:solidFill>
                <a:ea typeface="+mn-lt"/>
                <a:cs typeface="+mn-lt"/>
              </a:rPr>
              <a:t> или </a:t>
            </a:r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cost-heuristic</a:t>
            </a:r>
            <a:r>
              <a:rPr lang="ru-RU">
                <a:solidFill>
                  <a:srgbClr val="000000"/>
                </a:solidFill>
                <a:ea typeface="+mn-lt"/>
                <a:cs typeface="+mn-lt"/>
              </a:rPr>
              <a:t>. </a:t>
            </a:r>
          </a:p>
          <a:p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953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1F5427-27EE-AB25-6629-D9AB4882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769CF4-DDF1-F2A4-B330-DE62D8A92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3852"/>
            <a:ext cx="10515600" cy="4007024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rPr lang="ru-RU"/>
              <a:t>Cost-</a:t>
            </a:r>
            <a:r>
              <a:rPr lang="ru-RU" err="1"/>
              <a:t>based</a:t>
            </a:r>
            <a:r>
              <a:rPr lang="ru-RU"/>
              <a:t>:</a:t>
            </a:r>
            <a:br>
              <a:rPr lang="ru-RU" dirty="0"/>
            </a:br>
            <a:r>
              <a:rPr lang="ru-RU" err="1"/>
              <a:t>GeoMesa</a:t>
            </a:r>
            <a:r>
              <a:rPr lang="ru-RU"/>
              <a:t> будет собирать статистику во время добавления </a:t>
            </a:r>
            <a:r>
              <a:rPr lang="ru-RU" err="1"/>
              <a:t>данныз</a:t>
            </a:r>
            <a:r>
              <a:rPr lang="ru-RU"/>
              <a:t> и сохранять ее для использования при планировании запросов. Собранная статистика такова:</a:t>
            </a:r>
          </a:p>
          <a:p>
            <a:r>
              <a:rPr lang="ru-RU" dirty="0"/>
              <a:t>Общее количество</a:t>
            </a:r>
          </a:p>
          <a:p>
            <a:r>
              <a:rPr lang="ru-RU" dirty="0"/>
              <a:t>Минимальное/максимальное значение (границы) для геометрии по умолчанию, даты по умолчанию и любых индексированных атрибутов</a:t>
            </a:r>
          </a:p>
          <a:p>
            <a:r>
              <a:rPr lang="ru-RU" dirty="0"/>
              <a:t>Гистограммы для геометрии по умолчанию, даты по умолчанию и любых индексированных атрибутов</a:t>
            </a:r>
          </a:p>
          <a:p>
            <a:r>
              <a:rPr lang="ru-RU" dirty="0"/>
              <a:t>Частоты для любых индексированных атрибутов с разбивкой по неделям</a:t>
            </a:r>
          </a:p>
          <a:p>
            <a:r>
              <a:rPr lang="ru-RU" dirty="0"/>
              <a:t>Top-k для любых индексированных атрибутов</a:t>
            </a:r>
          </a:p>
          <a:p>
            <a:r>
              <a:rPr lang="ru-RU" dirty="0"/>
              <a:t>Гистограмма Z3, основанная на геометрии по умолчанию и дате по умолчанию (если присутствуют оба параметра)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5503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3BAD45-DEBA-8B12-843E-9E7C301D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DB53A9-75DC-5334-6D43-496A93AB9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ru-RU" err="1"/>
              <a:t>Heuristic-based</a:t>
            </a:r>
            <a:r>
              <a:rPr lang="ru-RU"/>
              <a:t>:</a:t>
            </a:r>
            <a:br>
              <a:rPr lang="ru-RU" dirty="0"/>
            </a:br>
            <a:r>
              <a:rPr lang="ru-RU"/>
              <a:t>Эвристика может быть использована для планирования запросов исключительно на основе фильтра запросов. Приоритетами являются:</a:t>
            </a:r>
          </a:p>
          <a:p>
            <a:r>
              <a:rPr lang="ru-RU"/>
              <a:t>Предикаты идентификатора объекта с использованием индекса идентификатора</a:t>
            </a:r>
          </a:p>
          <a:p>
            <a:r>
              <a:rPr lang="ru-RU"/>
              <a:t>Атрибутивные предикаты высокой мощности, использующие индекс атрибута *Предикаты равенства атрибутов с использованием индекса атрибута</a:t>
            </a:r>
          </a:p>
          <a:p>
            <a:r>
              <a:rPr lang="ru-RU" dirty="0"/>
              <a:t>Пространственно-временные предикаты, использующие индекс Z3/XZ3</a:t>
            </a:r>
          </a:p>
          <a:p>
            <a:r>
              <a:rPr lang="ru-RU" dirty="0"/>
              <a:t>Предикаты диапазона атрибутов, использующие индекс атрибута</a:t>
            </a:r>
          </a:p>
          <a:p>
            <a:r>
              <a:rPr lang="ru-RU" dirty="0"/>
              <a:t>Пространственные предикаты, использующие индекс Z2/XZ2</a:t>
            </a:r>
          </a:p>
          <a:p>
            <a:r>
              <a:rPr lang="ru-RU" dirty="0"/>
              <a:t>Временные предикаты, использующие индекс Z3/XZ3</a:t>
            </a:r>
          </a:p>
          <a:p>
            <a:r>
              <a:rPr lang="ru-RU" dirty="0"/>
              <a:t>Атрибутивные предикаты малой мощности, использующие индекс атрибута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4651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36B112-BEA5-847E-0F9C-8CC3787E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F2328"/>
                </a:solidFill>
              </a:rPr>
              <a:t>Распределенная система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E452F8-BD3E-6AAE-66F7-2E4A1FB12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488" y="1688241"/>
            <a:ext cx="10515600" cy="4160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1800" err="1">
                <a:solidFill>
                  <a:srgbClr val="000000"/>
                </a:solidFill>
                <a:ea typeface="+mn-lt"/>
                <a:cs typeface="+mn-lt"/>
              </a:rPr>
              <a:t>GeoMesa</a:t>
            </a:r>
            <a:r>
              <a:rPr lang="ru-RU" sz="1800" dirty="0">
                <a:solidFill>
                  <a:srgbClr val="000000"/>
                </a:solidFill>
                <a:ea typeface="+mn-lt"/>
                <a:cs typeface="+mn-lt"/>
              </a:rPr>
              <a:t> Spark предоставляет возможности для выполнения заданий </a:t>
            </a:r>
            <a:r>
              <a:rPr lang="ru-RU" sz="1800" err="1">
                <a:solidFill>
                  <a:srgbClr val="000000"/>
                </a:solidFill>
                <a:ea typeface="+mn-lt"/>
                <a:cs typeface="+mn-lt"/>
              </a:rPr>
              <a:t>геопространственного</a:t>
            </a:r>
            <a:r>
              <a:rPr lang="ru-RU" sz="1800" dirty="0">
                <a:solidFill>
                  <a:srgbClr val="000000"/>
                </a:solidFill>
                <a:ea typeface="+mn-lt"/>
                <a:cs typeface="+mn-lt"/>
              </a:rPr>
              <a:t> анализа на распределенной крупномасштабной платформе обработки данных Apache Spark. Он предоставляет Spark интерфейсы для приема и анализа </a:t>
            </a:r>
            <a:r>
              <a:rPr lang="ru-RU" sz="1800" err="1">
                <a:solidFill>
                  <a:srgbClr val="000000"/>
                </a:solidFill>
                <a:ea typeface="+mn-lt"/>
                <a:cs typeface="+mn-lt"/>
              </a:rPr>
              <a:t>геопространственных</a:t>
            </a:r>
            <a:r>
              <a:rPr lang="ru-RU" sz="1800" dirty="0">
                <a:solidFill>
                  <a:srgbClr val="000000"/>
                </a:solidFill>
                <a:ea typeface="+mn-lt"/>
                <a:cs typeface="+mn-lt"/>
              </a:rPr>
              <a:t> данных, хранящихся в хранилищах данных </a:t>
            </a:r>
            <a:r>
              <a:rPr lang="ru-RU" sz="1800" err="1">
                <a:solidFill>
                  <a:srgbClr val="000000"/>
                </a:solidFill>
                <a:ea typeface="+mn-lt"/>
                <a:cs typeface="+mn-lt"/>
              </a:rPr>
              <a:t>GeoMesa</a:t>
            </a:r>
            <a:r>
              <a:rPr lang="ru-RU" sz="18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ru-RU" sz="1800" dirty="0">
              <a:solidFill>
                <a:srgbClr val="000000"/>
              </a:solidFill>
            </a:endParaRPr>
          </a:p>
        </p:txBody>
      </p:sp>
      <p:pic>
        <p:nvPicPr>
          <p:cNvPr id="4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AA88955D-98EB-8079-F9B3-B6710FDD7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033" y="2977314"/>
            <a:ext cx="8395155" cy="32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49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7C581F-FF01-F56D-0983-6D16A93E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F2328"/>
                </a:solidFill>
              </a:rPr>
              <a:t>Методы восстановления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D8E528-86A2-25BF-4F37-E934864FA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GeoMesa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не предоставляет никакого механизма для создания моментального снимка Но методы восстановления все доступны из тех, что предоставляют базы данных, которые используются под капотом.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170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A6CAE5-3EE3-652C-9158-861332089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F2328"/>
                </a:solidFill>
              </a:rPr>
              <a:t>Data Mining, Data </a:t>
            </a:r>
            <a:r>
              <a:rPr lang="ru-RU" dirty="0" err="1">
                <a:solidFill>
                  <a:srgbClr val="1F2328"/>
                </a:solidFill>
              </a:rPr>
              <a:t>Warehousing</a:t>
            </a:r>
            <a:r>
              <a:rPr lang="ru-RU" dirty="0">
                <a:solidFill>
                  <a:srgbClr val="1F2328"/>
                </a:solidFill>
              </a:rPr>
              <a:t>, OLAP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F28401-7066-5779-9690-9366B0162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344" y="1540227"/>
            <a:ext cx="10515600" cy="41605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GeoMesa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File System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data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store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(FSDS) предоставляет экономичное и высокопроизводительное решение для масштабного анализа пространственных данных в стиле OLAP с использованием таких фреймворков, как Apache Spark. Он использует современные столбчатые форматы, которые обеспечивают сжатие данных и кодировку на основе столбцов для эффективных OLAP-запросов.</a:t>
            </a:r>
            <a:br>
              <a:rPr lang="ru-RU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Mining и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Warehousing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возможны через базы данных, которые находятся под капотом (информации в интернете именно про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Geomesa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нет)</a:t>
            </a: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555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C75F59-E40F-1067-FD85-39763D2F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F2328"/>
                </a:solidFill>
              </a:rPr>
              <a:t>Общество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E54D96-04EE-415C-2973-025F5FE5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997"/>
            <a:ext cx="10515600" cy="41605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Geomesa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имеет </a:t>
            </a:r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open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sourse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код и открыта для дальнейшего развития для каждого:</a:t>
            </a:r>
            <a:br>
              <a:rPr lang="ru-RU" dirty="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Можно написать в </a:t>
            </a:r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user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: </a:t>
            </a:r>
            <a:r>
              <a:rPr lang="ru-RU" dirty="0">
                <a:ea typeface="+mn-lt"/>
                <a:cs typeface="+mn-lt"/>
              </a:rPr>
              <a:t>https://accounts.eclipse.org/mailing-list/geomesa-users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 или </a:t>
            </a:r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developer</a:t>
            </a:r>
            <a:r>
              <a:rPr lang="ru-RU">
                <a:solidFill>
                  <a:srgbClr val="000000"/>
                </a:solidFill>
                <a:ea typeface="+mn-lt"/>
                <a:cs typeface="+mn-lt"/>
              </a:rPr>
              <a:t>: </a:t>
            </a:r>
            <a:r>
              <a:rPr lang="ru-RU">
                <a:ea typeface="+mn-lt"/>
                <a:cs typeface="+mn-lt"/>
              </a:rPr>
              <a:t>https://accounts.eclipse.org/mailing-list/geomesa-dev</a:t>
            </a:r>
            <a:r>
              <a:rPr lang="ru-RU">
                <a:solidFill>
                  <a:srgbClr val="000000"/>
                </a:solidFill>
                <a:ea typeface="+mn-lt"/>
                <a:cs typeface="+mn-lt"/>
              </a:rPr>
              <a:t> почту.</a:t>
            </a:r>
            <a:endParaRPr lang="ru-RU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ru-RU">
                <a:solidFill>
                  <a:srgbClr val="000000"/>
                </a:solidFill>
                <a:ea typeface="+mn-lt"/>
                <a:cs typeface="+mn-lt"/>
              </a:rPr>
              <a:t>Так же можно вступить в чат в </a:t>
            </a:r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Gitter</a:t>
            </a:r>
            <a:r>
              <a:rPr lang="ru-RU">
                <a:solidFill>
                  <a:srgbClr val="000000"/>
                </a:solidFill>
                <a:ea typeface="+mn-lt"/>
                <a:cs typeface="+mn-lt"/>
              </a:rPr>
              <a:t>: </a:t>
            </a:r>
            <a:r>
              <a:rPr lang="ru-RU" dirty="0">
                <a:ea typeface="+mn-lt"/>
                <a:cs typeface="+mn-lt"/>
                <a:hlinkClick r:id="rId2"/>
              </a:rPr>
              <a:t>https://gitter.im/locationtech/geomesa</a:t>
            </a:r>
            <a:endParaRPr lang="ru-RU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Кто развивает </a:t>
            </a:r>
            <a:r>
              <a:rPr lang="ru-RU" dirty="0" err="1">
                <a:ea typeface="+mn-lt"/>
                <a:cs typeface="+mn-lt"/>
              </a:rPr>
              <a:t>Geomesa</a:t>
            </a:r>
            <a:r>
              <a:rPr lang="ru-RU" dirty="0">
                <a:ea typeface="+mn-lt"/>
                <a:cs typeface="+mn-lt"/>
              </a:rPr>
              <a:t>:</a:t>
            </a:r>
            <a:endParaRPr lang="ru-RU"/>
          </a:p>
        </p:txBody>
      </p:sp>
      <p:pic>
        <p:nvPicPr>
          <p:cNvPr id="4" name="Рисунок 4" descr="Изображение выглядит как текст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183D813D-1F6B-303E-9D01-B0519F290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81" y="5353080"/>
            <a:ext cx="8532204" cy="120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18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29DDC-D44A-5EF6-2381-0AED8C8A1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F2328"/>
                </a:solidFill>
              </a:rPr>
              <a:t>Самостоятельное изучение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92CDA8-87EE-0345-52FD-2918262C3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Весть код находится на </a:t>
            </a:r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гитхаб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: </a:t>
            </a:r>
            <a:r>
              <a:rPr lang="ru-RU" err="1">
                <a:ea typeface="+mn-lt"/>
                <a:cs typeface="+mn-lt"/>
              </a:rPr>
              <a:t>https</a:t>
            </a:r>
            <a:r>
              <a:rPr lang="ru-RU" dirty="0">
                <a:ea typeface="+mn-lt"/>
                <a:cs typeface="+mn-lt"/>
              </a:rPr>
              <a:t>://github.com/</a:t>
            </a:r>
            <a:r>
              <a:rPr lang="ru-RU" err="1">
                <a:ea typeface="+mn-lt"/>
                <a:cs typeface="+mn-lt"/>
              </a:rPr>
              <a:t>locationtech</a:t>
            </a:r>
            <a:r>
              <a:rPr lang="ru-RU" dirty="0">
                <a:ea typeface="+mn-lt"/>
                <a:cs typeface="+mn-lt"/>
              </a:rPr>
              <a:t>/</a:t>
            </a:r>
            <a:r>
              <a:rPr lang="ru-RU" err="1">
                <a:ea typeface="+mn-lt"/>
                <a:cs typeface="+mn-lt"/>
              </a:rPr>
              <a:t>geomesa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, там же есть обучающие </a:t>
            </a:r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туториалы</a:t>
            </a:r>
            <a:endParaRPr lang="ru-RU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Для быстрого старта можно использовать данные и инструкцию, подготовленные для пользователей на официальном сайте: </a:t>
            </a:r>
            <a:r>
              <a:rPr lang="ru-RU" dirty="0">
                <a:ea typeface="+mn-lt"/>
                <a:cs typeface="+mn-lt"/>
              </a:rPr>
              <a:t>https://www.geomesa.org/documentation/stable/index.html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59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CAA030-6DED-57B7-9F82-4717F653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</a:t>
            </a:r>
          </a:p>
        </p:txBody>
      </p:sp>
      <p:pic>
        <p:nvPicPr>
          <p:cNvPr id="4" name="Рисунок 4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239CADCF-F43F-24A7-5DCA-9F2D789FF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2201" y="219061"/>
            <a:ext cx="7454347" cy="402347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E7EDA3-A146-BB27-CDDF-C7FF98A4FC29}"/>
              </a:ext>
            </a:extLst>
          </p:cNvPr>
          <p:cNvSpPr txBox="1"/>
          <p:nvPr/>
        </p:nvSpPr>
        <p:spPr>
          <a:xfrm>
            <a:off x="1008690" y="4539107"/>
            <a:ext cx="1067896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Первоначально GA-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CCRi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разработала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GeoMesa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в качестве платформы для инструментов анализа и визуализации, поддерживающих систему пространственного прогнозирования угроз, используемую армией США для прогнозирования местоположения событий асимметричной войны в Афганистане.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9638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AE584D-F2BF-3167-8865-C1F9B36F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1F2328"/>
                </a:solidFill>
              </a:rPr>
              <a:t>Конференции и курсы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527D18-FE00-ED49-42A4-63022377B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Различные конференции и презентации </a:t>
            </a:r>
            <a:r>
              <a:rPr lang="ru-RU" dirty="0">
                <a:ea typeface="+mn-lt"/>
                <a:cs typeface="+mn-lt"/>
                <a:hlinkClick r:id="rId2"/>
              </a:rPr>
              <a:t>http://www.geomesa.org/outreach</a:t>
            </a:r>
            <a:endParaRPr lang="ru-RU" dirty="0">
              <a:ea typeface="+mn-lt"/>
              <a:cs typeface="+mn-lt"/>
            </a:endParaRPr>
          </a:p>
          <a:p>
            <a:r>
              <a:rPr lang="ru-RU" dirty="0">
                <a:ea typeface="+mn-lt"/>
                <a:cs typeface="+mn-lt"/>
              </a:rPr>
              <a:t>Неплохое вводное видео про </a:t>
            </a:r>
            <a:r>
              <a:rPr lang="ru-RU" dirty="0" err="1">
                <a:ea typeface="+mn-lt"/>
                <a:cs typeface="+mn-lt"/>
              </a:rPr>
              <a:t>Geomesa</a:t>
            </a:r>
            <a:r>
              <a:rPr lang="ru-RU" dirty="0">
                <a:ea typeface="+mn-lt"/>
                <a:cs typeface="+mn-lt"/>
              </a:rPr>
              <a:t>: https://www.youtube.com/watch?v=u0ItKDm59SQ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100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4988AD-9BC0-2697-4BDA-231D7EC3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0000"/>
                </a:solidFill>
              </a:rPr>
              <a:t>Возможности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86DD19-D3A6-A219-C567-75B8C9C8B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853"/>
            <a:ext cx="10515600" cy="41605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Хранить от гигабайт до петабайт пространственных данных (десятки миллиардов точек и более)</a:t>
            </a:r>
            <a:endParaRPr lang="ru-RU" dirty="0">
              <a:solidFill>
                <a:srgbClr val="000000"/>
              </a:solidFill>
            </a:endParaRPr>
          </a:p>
          <a:p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Обрабатывайте данные быстрее, чем 10 000 записей в секунду на узел</a:t>
            </a:r>
            <a:endParaRPr lang="ru-RU" dirty="0"/>
          </a:p>
          <a:p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Простое горизонтальное масштабирование (добавить больше серверов, чтобы увеличить пропускную способность)</a:t>
            </a:r>
            <a:endParaRPr lang="ru-RU" dirty="0"/>
          </a:p>
          <a:p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Поддержка Spark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analytics</a:t>
            </a:r>
            <a:endParaRPr lang="ru-RU" dirty="0" err="1"/>
          </a:p>
          <a:p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Управлять картой через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GeoServer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или другие клиенты OGC</a:t>
            </a:r>
            <a:br>
              <a:rPr lang="en-US" dirty="0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0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D54987-8D0F-30F8-CBA2-BEE45BAB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000000"/>
                </a:solidFill>
              </a:rPr>
              <a:t>Инструменты взаимодействия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59A0C8-5B21-2294-2531-7EFECB235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Kafka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Redis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, </a:t>
            </a:r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HBase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Accumulo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Cassandra</a:t>
            </a:r>
            <a:endParaRPr lang="ru-RU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ru-RU">
                <a:solidFill>
                  <a:srgbClr val="000000"/>
                </a:solidFill>
                <a:ea typeface="+mn-lt"/>
                <a:cs typeface="+mn-lt"/>
              </a:rPr>
              <a:t>Для работы с Geomesa Redis необходимо иметь:</a:t>
            </a:r>
            <a:endParaRPr lang="ru-RU" dirty="0">
              <a:solidFill>
                <a:srgbClr val="000000"/>
              </a:solidFill>
            </a:endParaRPr>
          </a:p>
          <a:p>
            <a:r>
              <a:rPr lang="ru-RU">
                <a:solidFill>
                  <a:srgbClr val="000000"/>
                </a:solidFill>
                <a:ea typeface="+mn-lt"/>
                <a:cs typeface="+mn-lt"/>
              </a:rPr>
              <a:t>Java JDK &gt; 1.8</a:t>
            </a:r>
            <a:endParaRPr lang="ru-RU"/>
          </a:p>
          <a:p>
            <a:r>
              <a:rPr lang="ru-RU">
                <a:solidFill>
                  <a:srgbClr val="000000"/>
                </a:solidFill>
                <a:ea typeface="+mn-lt"/>
                <a:cs typeface="+mn-lt"/>
              </a:rPr>
              <a:t>Apache </a:t>
            </a:r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Maven</a:t>
            </a:r>
            <a:r>
              <a:rPr lang="ru-RU">
                <a:solidFill>
                  <a:srgbClr val="000000"/>
                </a:solidFill>
                <a:ea typeface="+mn-lt"/>
                <a:cs typeface="+mn-lt"/>
              </a:rPr>
              <a:t> 3.6 or later</a:t>
            </a:r>
            <a:endParaRPr lang="ru-RU"/>
          </a:p>
          <a:p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GitHub</a:t>
            </a:r>
            <a:endParaRPr lang="ru-RU" err="1"/>
          </a:p>
          <a:p>
            <a:r>
              <a:rPr lang="ru-RU" err="1">
                <a:solidFill>
                  <a:srgbClr val="000000"/>
                </a:solidFill>
                <a:ea typeface="+mn-lt"/>
                <a:cs typeface="+mn-lt"/>
              </a:rPr>
              <a:t>Redis</a:t>
            </a:r>
            <a:endParaRPr lang="ru-RU" err="1"/>
          </a:p>
          <a:p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44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7E6FB-1FB7-6132-DC31-0CCF8D1E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0000"/>
                </a:solidFill>
              </a:rPr>
              <a:t>Разворачивание </a:t>
            </a:r>
            <a:r>
              <a:rPr lang="ru-RU" dirty="0" err="1">
                <a:solidFill>
                  <a:srgbClr val="000000"/>
                </a:solidFill>
              </a:rPr>
              <a:t>Geomesa</a:t>
            </a:r>
            <a:r>
              <a:rPr lang="ru-RU" dirty="0">
                <a:solidFill>
                  <a:srgbClr val="000000"/>
                </a:solidFill>
              </a:rPr>
              <a:t> </a:t>
            </a:r>
            <a:r>
              <a:rPr lang="ru-RU" dirty="0" err="1">
                <a:solidFill>
                  <a:srgbClr val="000000"/>
                </a:solidFill>
              </a:rPr>
              <a:t>Redis</a:t>
            </a:r>
            <a:endParaRPr lang="ru-RU" dirty="0" err="1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66C9AE3-E849-773B-C02F-931DA06AC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308" y="1623527"/>
            <a:ext cx="8915858" cy="901746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474620EC-ACEB-9DFF-D2B7-2892BA685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67" y="2526493"/>
            <a:ext cx="9957522" cy="774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DEBA1-D9F4-D9A3-C093-F5EDE13E7C32}"/>
              </a:ext>
            </a:extLst>
          </p:cNvPr>
          <p:cNvSpPr txBox="1"/>
          <p:nvPr/>
        </p:nvSpPr>
        <p:spPr>
          <a:xfrm>
            <a:off x="635913" y="3289208"/>
            <a:ext cx="994437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java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-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cp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geomesa-tutorials-redis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/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geomesa-tutorials-redis-quickstart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/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target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/geomesa-tutorials-redis-quickstart-4.1.0-SNAPSHOT.jar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org.geomesa.example.redis.RedisQuickStart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--redis.url localhost:6379 --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redis.catalog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geomesa</a:t>
            </a:r>
            <a:endParaRPr lang="ru-RU" dirty="0" err="1"/>
          </a:p>
        </p:txBody>
      </p:sp>
    </p:spTree>
    <p:extLst>
      <p:ext uri="{BB962C8B-B14F-4D97-AF65-F5344CB8AC3E}">
        <p14:creationId xmlns:p14="http://schemas.microsoft.com/office/powerpoint/2010/main" val="3358013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0CF18C-E3C8-A1F0-D832-75B337A3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6A1A20B-87A2-2C9F-990E-6180F0328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467" y="240672"/>
            <a:ext cx="10931898" cy="6375570"/>
          </a:xfrm>
        </p:spPr>
      </p:pic>
    </p:spTree>
    <p:extLst>
      <p:ext uri="{BB962C8B-B14F-4D97-AF65-F5344CB8AC3E}">
        <p14:creationId xmlns:p14="http://schemas.microsoft.com/office/powerpoint/2010/main" val="43294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01529A-685E-2E9A-BFC4-CE9FF7F3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5152884-2583-D8C5-4075-3CB4E3DD4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141" y="169407"/>
            <a:ext cx="10147615" cy="6326231"/>
          </a:xfrm>
        </p:spPr>
      </p:pic>
    </p:spTree>
    <p:extLst>
      <p:ext uri="{BB962C8B-B14F-4D97-AF65-F5344CB8AC3E}">
        <p14:creationId xmlns:p14="http://schemas.microsoft.com/office/powerpoint/2010/main" val="2432370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E292D7-0104-7A64-58B9-3B88DAA3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8FABC7-44C7-7D0E-0ACF-815946C06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508"/>
            <a:ext cx="10515600" cy="68905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Исходный код предназначен для того, чтобы быть доступным для этого руководства. Основная логика содержится в общем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org.geomesa.example.quickstart.GeoMesaQuickStart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 в модуле </a:t>
            </a:r>
            <a:r>
              <a:rPr lang="ru-RU" dirty="0" err="1">
                <a:solidFill>
                  <a:srgbClr val="000000"/>
                </a:solidFill>
                <a:ea typeface="+mn-lt"/>
                <a:cs typeface="+mn-lt"/>
              </a:rPr>
              <a:t>geomesa-tutorials-common</a:t>
            </a:r>
            <a:r>
              <a:rPr lang="ru-RU" dirty="0">
                <a:solidFill>
                  <a:srgbClr val="000000"/>
                </a:solidFill>
                <a:ea typeface="+mn-lt"/>
                <a:cs typeface="+mn-lt"/>
              </a:rPr>
              <a:t>, который не зависит от хранилища данных. Вот некоторые соответствующие методы:</a:t>
            </a:r>
            <a:endParaRPr lang="ru-RU" dirty="0">
              <a:solidFill>
                <a:srgbClr val="000000"/>
              </a:solidFill>
            </a:endParaRPr>
          </a:p>
          <a:p>
            <a:r>
              <a:rPr lang="ru-RU" sz="2000" err="1">
                <a:solidFill>
                  <a:srgbClr val="000000"/>
                </a:solidFill>
                <a:ea typeface="+mn-lt"/>
                <a:cs typeface="+mn-lt"/>
              </a:rPr>
              <a:t>createDataStore</a:t>
            </a: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 получение экземпляра хранилища данных из входной конфигурации</a:t>
            </a:r>
            <a:endParaRPr lang="ru-RU" sz="2000" dirty="0"/>
          </a:p>
          <a:p>
            <a:r>
              <a:rPr lang="ru-RU" sz="2000" err="1">
                <a:solidFill>
                  <a:srgbClr val="000000"/>
                </a:solidFill>
                <a:ea typeface="+mn-lt"/>
                <a:cs typeface="+mn-lt"/>
              </a:rPr>
              <a:t>createSchema</a:t>
            </a: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 создание схемы в хранилище данных в качестве предварительного условия для записи данных</a:t>
            </a:r>
            <a:endParaRPr lang="ru-RU" sz="2000" dirty="0"/>
          </a:p>
          <a:p>
            <a:r>
              <a:rPr lang="ru-RU" sz="2000" err="1">
                <a:solidFill>
                  <a:srgbClr val="000000"/>
                </a:solidFill>
                <a:ea typeface="+mn-lt"/>
                <a:cs typeface="+mn-lt"/>
              </a:rPr>
              <a:t>writeFeatures</a:t>
            </a: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 использование </a:t>
            </a:r>
            <a:r>
              <a:rPr lang="ru-RU" sz="2000" err="1">
                <a:solidFill>
                  <a:srgbClr val="000000"/>
                </a:solidFill>
                <a:ea typeface="+mn-lt"/>
                <a:cs typeface="+mn-lt"/>
              </a:rPr>
              <a:t>FeatureWriter</a:t>
            </a: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 для записи объектов в хранилище данных</a:t>
            </a:r>
            <a:endParaRPr lang="ru-RU" sz="2000" dirty="0"/>
          </a:p>
          <a:p>
            <a:r>
              <a:rPr lang="ru-RU" sz="2000" err="1">
                <a:solidFill>
                  <a:srgbClr val="000000"/>
                </a:solidFill>
                <a:ea typeface="+mn-lt"/>
                <a:cs typeface="+mn-lt"/>
              </a:rPr>
              <a:t>queryFeatures</a:t>
            </a: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 выполнение несколько запросов к хранилищу</a:t>
            </a:r>
            <a:endParaRPr lang="ru-RU" sz="2000" dirty="0"/>
          </a:p>
          <a:p>
            <a:r>
              <a:rPr lang="ru-RU" sz="2000" err="1">
                <a:solidFill>
                  <a:srgbClr val="000000"/>
                </a:solidFill>
                <a:ea typeface="+mn-lt"/>
                <a:cs typeface="+mn-lt"/>
              </a:rPr>
              <a:t>cleanup</a:t>
            </a:r>
            <a:r>
              <a:rPr lang="ru-RU" sz="2000" dirty="0">
                <a:solidFill>
                  <a:srgbClr val="000000"/>
                </a:solidFill>
                <a:ea typeface="+mn-lt"/>
                <a:cs typeface="+mn-lt"/>
              </a:rPr>
              <a:t> удаление образцы данных и утилизируйте экземпляр хранилища данных</a:t>
            </a:r>
            <a:br>
              <a:rPr lang="en-US" dirty="0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82394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412429"/>
      </a:dk2>
      <a:lt2>
        <a:srgbClr val="E5E8E2"/>
      </a:lt2>
      <a:accent1>
        <a:srgbClr val="B67CE0"/>
      </a:accent1>
      <a:accent2>
        <a:srgbClr val="D95FD9"/>
      </a:accent2>
      <a:accent3>
        <a:srgbClr val="E07CB7"/>
      </a:accent3>
      <a:accent4>
        <a:srgbClr val="D95F74"/>
      </a:accent4>
      <a:accent5>
        <a:srgbClr val="DE8F74"/>
      </a:accent5>
      <a:accent6>
        <a:srgbClr val="C59D4F"/>
      </a:accent6>
      <a:hlink>
        <a:srgbClr val="6C8C55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30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1" baseType="lpstr">
      <vt:lpstr>BrushVTI</vt:lpstr>
      <vt:lpstr>Краткий обзор</vt:lpstr>
      <vt:lpstr>Что это?</vt:lpstr>
      <vt:lpstr>История</vt:lpstr>
      <vt:lpstr>Возможности</vt:lpstr>
      <vt:lpstr>Инструменты взаимодействия</vt:lpstr>
      <vt:lpstr>Разворачивание Geomesa Redis</vt:lpstr>
      <vt:lpstr>Презентация PowerPoint</vt:lpstr>
      <vt:lpstr>Презентация PowerPoint</vt:lpstr>
      <vt:lpstr>Презентация PowerPoint</vt:lpstr>
      <vt:lpstr>Database engine</vt:lpstr>
      <vt:lpstr>Хранилища данных</vt:lpstr>
      <vt:lpstr>Презентация PowerPoint</vt:lpstr>
      <vt:lpstr>Презентация PowerPoint</vt:lpstr>
      <vt:lpstr>Транзакции</vt:lpstr>
      <vt:lpstr>Язык программирования</vt:lpstr>
      <vt:lpstr>Типы индекса и пример создания</vt:lpstr>
      <vt:lpstr>Шардирование</vt:lpstr>
      <vt:lpstr>Индексация по времени</vt:lpstr>
      <vt:lpstr>Безопасность</vt:lpstr>
      <vt:lpstr>Планирование запросов</vt:lpstr>
      <vt:lpstr>Презентация PowerPoint</vt:lpstr>
      <vt:lpstr>Презентация PowerPoint</vt:lpstr>
      <vt:lpstr>Презентация PowerPoint</vt:lpstr>
      <vt:lpstr>Презентация PowerPoint</vt:lpstr>
      <vt:lpstr>Распределенная система</vt:lpstr>
      <vt:lpstr>Методы восстановления</vt:lpstr>
      <vt:lpstr>Data Mining, Data Warehousing, OLAP</vt:lpstr>
      <vt:lpstr>Общество</vt:lpstr>
      <vt:lpstr>Самостоятельное изучение</vt:lpstr>
      <vt:lpstr>Конференции и курсы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190</cp:revision>
  <dcterms:created xsi:type="dcterms:W3CDTF">2023-05-08T09:23:48Z</dcterms:created>
  <dcterms:modified xsi:type="dcterms:W3CDTF">2023-05-08T16:06:52Z</dcterms:modified>
</cp:coreProperties>
</file>